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0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57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9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9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2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8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0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9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54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0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20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4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2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0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3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955D6F-29F2-4EA0-B578-625A513868BA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C3622E-16D2-4AAB-917B-03E7FD1AB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8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9CE1E-7808-47B1-A653-5F9AF8377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de-AT" sz="4000" b="1" dirty="0"/>
              <a:t>Mitarbeitermotivation, Personalbeurteilung und Entlohnung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D2E0C7-BAA9-4219-9450-477ABB436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41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DCE98-840D-4874-ADC4-1D1D88A7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Entlohnung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5C1FC-92EC-4468-BF2F-3C7BD2CE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Entlohnungskriterien: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454A99-38F8-4F32-87C4-C62BF75EB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7" t="62881" r="41111" b="18683"/>
          <a:stretch/>
        </p:blipFill>
        <p:spPr>
          <a:xfrm>
            <a:off x="2400601" y="3429000"/>
            <a:ext cx="7390797" cy="22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AA462-4A18-4386-8293-59265FE0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der Entlohnung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C492D-FBEC-4A00-9C4D-49EA0072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Zeitlohn:</a:t>
            </a:r>
          </a:p>
          <a:p>
            <a:pPr lvl="1"/>
            <a:r>
              <a:rPr lang="de-AT" dirty="0"/>
              <a:t>Stundenlohn, Monatslohn…</a:t>
            </a:r>
          </a:p>
          <a:p>
            <a:endParaRPr lang="de-AT" dirty="0"/>
          </a:p>
          <a:p>
            <a:r>
              <a:rPr lang="de-AT" dirty="0"/>
              <a:t>Leistungslohn:</a:t>
            </a:r>
          </a:p>
          <a:p>
            <a:pPr lvl="1"/>
            <a:r>
              <a:rPr lang="de-AT" dirty="0"/>
              <a:t>Prämien, Akkordlohn</a:t>
            </a:r>
          </a:p>
        </p:txBody>
      </p:sp>
      <p:pic>
        <p:nvPicPr>
          <p:cNvPr id="5124" name="Picture 4" descr="Fototapeta Geld 608 • Pixers® • Žijeme pro změnu">
            <a:extLst>
              <a:ext uri="{FF2B5EF4-FFF2-40B4-BE49-F238E27FC236}">
                <a16:creationId xmlns:a16="http://schemas.microsoft.com/office/drawing/2014/main" id="{55CFD606-EAFB-45E1-B167-1557FA0B1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7700"/>
          <a:stretch/>
        </p:blipFill>
        <p:spPr bwMode="auto">
          <a:xfrm>
            <a:off x="7471515" y="2664177"/>
            <a:ext cx="2677196" cy="33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1A325-749B-4AAF-BB5C-CAEFEE66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Folgende Zusatzleistungen zu </a:t>
            </a:r>
            <a:r>
              <a:rPr lang="de-AT" dirty="0" err="1"/>
              <a:t>Entlohnugsformen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1D311-3D3E-4128-8B00-75E97598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b="1" dirty="0"/>
              <a:t>Gesetzliche Sozialleistungen</a:t>
            </a:r>
          </a:p>
          <a:p>
            <a:pPr lvl="1"/>
            <a:r>
              <a:rPr lang="de-AT" dirty="0"/>
              <a:t>Arbeitgeberanteil zur gesetzlichen Sozialversicherung</a:t>
            </a:r>
          </a:p>
          <a:p>
            <a:r>
              <a:rPr lang="de-AT" b="1" dirty="0"/>
              <a:t>Tarifliche Sozialleistungen</a:t>
            </a:r>
          </a:p>
          <a:p>
            <a:pPr lvl="1"/>
            <a:r>
              <a:rPr lang="de-AT" dirty="0"/>
              <a:t>Fremdsprachenzahlungen, Weinachts- und Urlaubsgeld</a:t>
            </a:r>
          </a:p>
          <a:p>
            <a:r>
              <a:rPr lang="de-AT" b="1" dirty="0"/>
              <a:t>Freiwillige betriebliche Sozialleistungen</a:t>
            </a:r>
          </a:p>
          <a:p>
            <a:pPr lvl="1"/>
            <a:r>
              <a:rPr lang="de-AT" dirty="0"/>
              <a:t>Mitarbeiterverpflegung, Dienstwagen, usw. </a:t>
            </a:r>
          </a:p>
          <a:p>
            <a:r>
              <a:rPr lang="de-AT" b="1" dirty="0"/>
              <a:t>Freiwillige Erfolgs- und Kapitalbeteiligung</a:t>
            </a:r>
          </a:p>
          <a:p>
            <a:pPr lvl="1"/>
            <a:endParaRPr lang="cs-CZ" dirty="0"/>
          </a:p>
        </p:txBody>
      </p:sp>
      <p:pic>
        <p:nvPicPr>
          <p:cNvPr id="6146" name="Picture 2" descr="FAQ - Výhody registrace">
            <a:extLst>
              <a:ext uri="{FF2B5EF4-FFF2-40B4-BE49-F238E27FC236}">
                <a16:creationId xmlns:a16="http://schemas.microsoft.com/office/drawing/2014/main" id="{201354B7-3FBA-4ED9-93C1-3C464533F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2777"/>
          <a:stretch/>
        </p:blipFill>
        <p:spPr bwMode="auto">
          <a:xfrm>
            <a:off x="7823199" y="2868852"/>
            <a:ext cx="3183467" cy="29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0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43DE1-801B-4767-9CC3-AD1723FB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Erfolgs- und Kapitalbeteiligung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F98D4-4972-4DC3-98F1-0B78B88F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Diese Formen sind dabei möglich:</a:t>
            </a:r>
          </a:p>
          <a:p>
            <a:pPr lvl="1"/>
            <a:r>
              <a:rPr lang="de-AT" u="sng" dirty="0"/>
              <a:t>Leistungsbeteiligung</a:t>
            </a:r>
            <a:r>
              <a:rPr lang="de-AT" dirty="0"/>
              <a:t> - (z.B. produzierte Menge, Kostenersparnis)</a:t>
            </a:r>
          </a:p>
          <a:p>
            <a:pPr lvl="1"/>
            <a:r>
              <a:rPr lang="de-AT" u="sng" dirty="0"/>
              <a:t>Ertragsbeteiligung</a:t>
            </a:r>
            <a:r>
              <a:rPr lang="de-AT" dirty="0"/>
              <a:t> – (z.B. Umsatz, Deckungsbeitrag)</a:t>
            </a:r>
          </a:p>
          <a:p>
            <a:pPr lvl="1"/>
            <a:r>
              <a:rPr lang="de-AT" u="sng" dirty="0"/>
              <a:t>Gewinnbeteiligung</a:t>
            </a:r>
            <a:r>
              <a:rPr lang="de-AT" dirty="0"/>
              <a:t> – (z.B. Beteiligung der MA am ausgeschütteten Gewinn)</a:t>
            </a:r>
          </a:p>
          <a:p>
            <a:pPr lvl="1"/>
            <a:r>
              <a:rPr lang="de-AT" u="sng" dirty="0"/>
              <a:t>Kapitalbeteiligung</a:t>
            </a:r>
            <a:r>
              <a:rPr lang="de-AT" dirty="0"/>
              <a:t> – (z.B. Ausgabe von Aktien an die MA)</a:t>
            </a:r>
            <a:endParaRPr lang="cs-CZ" dirty="0"/>
          </a:p>
        </p:txBody>
      </p:sp>
      <p:pic>
        <p:nvPicPr>
          <p:cNvPr id="7170" name="Picture 2" descr="Co je to vlastní kapitál a co ho tvoří? - Blog Orange Academy">
            <a:extLst>
              <a:ext uri="{FF2B5EF4-FFF2-40B4-BE49-F238E27FC236}">
                <a16:creationId xmlns:a16="http://schemas.microsoft.com/office/drawing/2014/main" id="{C5104987-8611-41EB-953C-FE130DAA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43" y="4365977"/>
            <a:ext cx="2547189" cy="16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9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4764D-B610-49D7-A64D-7F552305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Mitarbeitermotivation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83DD-5FAF-4187-AA72-B4447F65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Es gibt viele Untersuchungen, die analysieren, welche Motive Menschen zu einem bestimmten Verhalten veranlassen</a:t>
            </a:r>
          </a:p>
          <a:p>
            <a:endParaRPr lang="de-AT" dirty="0"/>
          </a:p>
          <a:p>
            <a:r>
              <a:rPr lang="de-AT" dirty="0"/>
              <a:t>Bekannteste Theorie – </a:t>
            </a:r>
            <a:r>
              <a:rPr lang="de-AT" dirty="0" err="1"/>
              <a:t>Maslow‘sche</a:t>
            </a:r>
            <a:r>
              <a:rPr lang="de-AT" dirty="0"/>
              <a:t> Bedürfnispyramide </a:t>
            </a:r>
          </a:p>
        </p:txBody>
      </p:sp>
      <p:pic>
        <p:nvPicPr>
          <p:cNvPr id="1026" name="Picture 2" descr="Download pyramid clipart png photo png - Free PNG Images | Pyramids, Clip  art, Photo clipart">
            <a:extLst>
              <a:ext uri="{FF2B5EF4-FFF2-40B4-BE49-F238E27FC236}">
                <a16:creationId xmlns:a16="http://schemas.microsoft.com/office/drawing/2014/main" id="{0306A487-0197-44CA-99D4-D9C64534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37" y="3715633"/>
            <a:ext cx="2995432" cy="2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7EA85-A7AB-446C-8B60-B0BBEA31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Maslow‘sche</a:t>
            </a:r>
            <a:r>
              <a:rPr lang="de-AT" dirty="0"/>
              <a:t> Bedürfnispyramide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9A8A9-CA64-49D5-BFFA-FC067B25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Abraham Maslow</a:t>
            </a:r>
          </a:p>
          <a:p>
            <a:endParaRPr lang="de-AT" dirty="0"/>
          </a:p>
          <a:p>
            <a:r>
              <a:rPr lang="de-AT" dirty="0"/>
              <a:t>Von Grundbedürfnisse bis zu den </a:t>
            </a:r>
          </a:p>
          <a:p>
            <a:pPr marL="0" indent="0">
              <a:buNone/>
            </a:pPr>
            <a:r>
              <a:rPr lang="de-AT" dirty="0" err="1"/>
              <a:t>Selbstvewirklichkungbedürfnise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3E1170-94B7-454B-9A37-759CFC6BC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04" t="35062" r="25463" b="28395"/>
          <a:stretch/>
        </p:blipFill>
        <p:spPr>
          <a:xfrm>
            <a:off x="6488364" y="2556932"/>
            <a:ext cx="4902124" cy="35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F3474-9541-410F-A73B-BEB4E14F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Mitarbeitermotivation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27A393-F64B-4606-ADC1-F8E6BFD8E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03" t="26915" r="26411" b="61287"/>
          <a:stretch/>
        </p:blipFill>
        <p:spPr>
          <a:xfrm>
            <a:off x="2703688" y="2957689"/>
            <a:ext cx="6784623" cy="1352699"/>
          </a:xfrm>
        </p:spPr>
      </p:pic>
    </p:spTree>
    <p:extLst>
      <p:ext uri="{BB962C8B-B14F-4D97-AF65-F5344CB8AC3E}">
        <p14:creationId xmlns:p14="http://schemas.microsoft.com/office/powerpoint/2010/main" val="97591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A3DE4-FCE7-4EB1-A73B-FAFF0096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Humanisierung des Arbeitsplatz 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78EFD5-0A02-49B5-BB49-5066974D0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66" t="36560" r="25693" b="26909"/>
          <a:stretch/>
        </p:blipFill>
        <p:spPr>
          <a:xfrm>
            <a:off x="2951045" y="2500489"/>
            <a:ext cx="6289909" cy="3730979"/>
          </a:xfrm>
        </p:spPr>
      </p:pic>
    </p:spTree>
    <p:extLst>
      <p:ext uri="{BB962C8B-B14F-4D97-AF65-F5344CB8AC3E}">
        <p14:creationId xmlns:p14="http://schemas.microsoft.com/office/powerpoint/2010/main" val="195354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6C504-F931-4F29-A5EF-1A9F83CC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Personalbeurteilung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3651F-DE70-46E4-98B6-1E2BEACF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Bei der Personalbeurteilung werden die Leistung und das Potenzial der Mitarbeiter eines Unternehmens ausgewertet.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63A0C5-93B7-481E-898C-06BF7A29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0" t="52512" r="26296" b="29711"/>
          <a:stretch/>
        </p:blipFill>
        <p:spPr>
          <a:xfrm>
            <a:off x="2432754" y="3429000"/>
            <a:ext cx="7326490" cy="21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79C52-FE7C-4422-90D0-A23A72F2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Wer kann Personalbeurteilung durchführen?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CB602-75DB-44F0-8FB8-0DF53540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88" y="2494844"/>
            <a:ext cx="10555112" cy="3471335"/>
          </a:xfrm>
        </p:spPr>
        <p:txBody>
          <a:bodyPr>
            <a:normAutofit/>
          </a:bodyPr>
          <a:lstStyle/>
          <a:p>
            <a:r>
              <a:rPr lang="de-AT" b="1" dirty="0"/>
              <a:t>Kollegen/innen auf der gleichen Hierarchiestufen:</a:t>
            </a:r>
          </a:p>
          <a:p>
            <a:pPr lvl="1"/>
            <a:r>
              <a:rPr lang="de-AT" dirty="0"/>
              <a:t>Guten Einblick in die Leistungen und das Leistungsverhalten</a:t>
            </a:r>
          </a:p>
          <a:p>
            <a:r>
              <a:rPr lang="de-AT" b="1" dirty="0"/>
              <a:t>Mitarbeiter/innen beurteilen Vorgesetzte:</a:t>
            </a:r>
          </a:p>
          <a:p>
            <a:pPr lvl="1"/>
            <a:r>
              <a:rPr lang="de-AT" dirty="0"/>
              <a:t>Diese Form liefert vor allem Rückmeldungen zum Führungsverhalten</a:t>
            </a:r>
          </a:p>
          <a:p>
            <a:r>
              <a:rPr lang="de-AT" b="1" dirty="0"/>
              <a:t>Selbstbeurteilung:</a:t>
            </a:r>
          </a:p>
          <a:p>
            <a:pPr lvl="1"/>
            <a:r>
              <a:rPr lang="de-AT" dirty="0"/>
              <a:t>Beurteilen sich Mitarbeitern selbst, führt dies zu einem höheren Akzeptanz der Beurteilung</a:t>
            </a:r>
          </a:p>
          <a:p>
            <a:endParaRPr lang="de-AT" dirty="0"/>
          </a:p>
        </p:txBody>
      </p:sp>
      <p:pic>
        <p:nvPicPr>
          <p:cNvPr id="2052" name="Picture 4" descr="Anforderung an die dienstliche Beurteilung von beurlaubten Beamten der  Deutschen Telekom AG - DGB Rechtsschutz GmbH">
            <a:extLst>
              <a:ext uri="{FF2B5EF4-FFF2-40B4-BE49-F238E27FC236}">
                <a16:creationId xmlns:a16="http://schemas.microsoft.com/office/drawing/2014/main" id="{7D10A0CE-CE11-4F97-B2E5-215D82E03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r="23136"/>
          <a:stretch/>
        </p:blipFill>
        <p:spPr bwMode="auto">
          <a:xfrm>
            <a:off x="9169398" y="2795360"/>
            <a:ext cx="1727200" cy="16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4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26CE4-6C2B-4625-B685-F5563C9C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Beurteilungskriterien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232C43-C843-4908-9F96-09C01868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Eigenschaften der Mitarbeitern: </a:t>
            </a:r>
          </a:p>
          <a:p>
            <a:pPr lvl="1"/>
            <a:r>
              <a:rPr lang="de-AT" dirty="0"/>
              <a:t>Talente, Stärken, Belastbarkeit</a:t>
            </a:r>
          </a:p>
          <a:p>
            <a:r>
              <a:rPr lang="de-AT" b="1" dirty="0"/>
              <a:t>Arbeitsverhalten bzw. Arbeitsweise der Mitarbeiter:</a:t>
            </a:r>
          </a:p>
          <a:p>
            <a:pPr lvl="1"/>
            <a:r>
              <a:rPr lang="de-AT" dirty="0"/>
              <a:t>Teamfähigkeit, Sorgfalt, motivierte Aufgabenerledigung</a:t>
            </a:r>
          </a:p>
          <a:p>
            <a:r>
              <a:rPr lang="de-AT" b="1" dirty="0"/>
              <a:t>Arbeitsergebnisse:</a:t>
            </a:r>
          </a:p>
          <a:p>
            <a:pPr lvl="1"/>
            <a:r>
              <a:rPr lang="de-AT" dirty="0"/>
              <a:t>Die Erfüllung von Zielen und Aufgaben </a:t>
            </a:r>
            <a:endParaRPr lang="cs-CZ" dirty="0"/>
          </a:p>
        </p:txBody>
      </p:sp>
      <p:pic>
        <p:nvPicPr>
          <p:cNvPr id="4098" name="Picture 2" descr="Clipboard Survey PNG Images | Vector and PSD Files | Free Download on  Pngtree">
            <a:extLst>
              <a:ext uri="{FF2B5EF4-FFF2-40B4-BE49-F238E27FC236}">
                <a16:creationId xmlns:a16="http://schemas.microsoft.com/office/drawing/2014/main" id="{145953EC-E36E-416C-ADB6-34BA9B37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8" y="2793998"/>
            <a:ext cx="2586568" cy="25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4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67639-87F1-4E8C-888A-4B46C036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Beurteilungsfehler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8D74A-1B7A-42F0-A46B-D567F224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7111"/>
            <a:ext cx="9733842" cy="3781778"/>
          </a:xfrm>
        </p:spPr>
        <p:txBody>
          <a:bodyPr>
            <a:normAutofit fontScale="62500" lnSpcReduction="20000"/>
          </a:bodyPr>
          <a:lstStyle/>
          <a:p>
            <a:r>
              <a:rPr lang="de-AT" sz="3300" b="1" dirty="0"/>
              <a:t>Halo-Effekt</a:t>
            </a:r>
          </a:p>
          <a:p>
            <a:pPr lvl="1"/>
            <a:r>
              <a:rPr lang="de-AT" sz="2900" dirty="0"/>
              <a:t>Der Eindruck überstahl alle anderen Verhaltensäußerungen.</a:t>
            </a:r>
          </a:p>
          <a:p>
            <a:r>
              <a:rPr lang="de-AT" sz="3300" b="1" dirty="0"/>
              <a:t>Selektive Wahrnehmung</a:t>
            </a:r>
          </a:p>
          <a:p>
            <a:pPr lvl="1"/>
            <a:r>
              <a:rPr lang="de-AT" sz="2900" dirty="0"/>
              <a:t>Situation des Beurteilende wird nur ein Teil des </a:t>
            </a:r>
            <a:r>
              <a:rPr lang="de-AT" sz="2900"/>
              <a:t>Geschehenes wahrgenommen.</a:t>
            </a:r>
            <a:endParaRPr lang="de-AT" sz="2900" dirty="0"/>
          </a:p>
          <a:p>
            <a:r>
              <a:rPr lang="de-AT" sz="3300" b="1" dirty="0"/>
              <a:t>Ähnlichkeitseffekt </a:t>
            </a:r>
          </a:p>
          <a:p>
            <a:pPr lvl="1"/>
            <a:r>
              <a:rPr lang="de-AT" sz="2900" dirty="0"/>
              <a:t>Menschen, die dem Beurteiler mehr ähneln als andere, werden oft besser beurteilt.</a:t>
            </a:r>
          </a:p>
          <a:p>
            <a:r>
              <a:rPr lang="de-AT" sz="3300" b="1" dirty="0"/>
              <a:t>Selffulfilling Prophecy</a:t>
            </a:r>
          </a:p>
          <a:p>
            <a:pPr lvl="1"/>
            <a:r>
              <a:rPr lang="de-AT" sz="2900" dirty="0"/>
              <a:t>Der Begriff bezeichnet die Auswirkung von Vorurteilen gegenüber einer Person auf ihr Verhalten.</a:t>
            </a:r>
          </a:p>
          <a:p>
            <a:r>
              <a:rPr lang="de-AT" sz="3300" b="1" dirty="0"/>
              <a:t>Nikolaus-Effekt</a:t>
            </a:r>
          </a:p>
          <a:p>
            <a:pPr lvl="1"/>
            <a:r>
              <a:rPr lang="de-AT" sz="2900" dirty="0"/>
              <a:t>Die letzten Eindrücke bleiben besser haften und zählen bei Beurteilungen mehr</a:t>
            </a:r>
          </a:p>
          <a:p>
            <a:pPr lvl="1"/>
            <a:endParaRPr lang="cs-CZ" dirty="0"/>
          </a:p>
        </p:txBody>
      </p:sp>
      <p:pic>
        <p:nvPicPr>
          <p:cNvPr id="3074" name="Picture 2" descr="Falsch Fehler Fehlt - Kostenlose Vektorgrafik auf Pixabay">
            <a:extLst>
              <a:ext uri="{FF2B5EF4-FFF2-40B4-BE49-F238E27FC236}">
                <a16:creationId xmlns:a16="http://schemas.microsoft.com/office/drawing/2014/main" id="{2023FEAF-94E6-475A-BC83-72975AD5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156" y="2427111"/>
            <a:ext cx="2071511" cy="20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3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315</Words>
  <Application>Microsoft Office PowerPoint</Application>
  <PresentationFormat>Širokoúhlá obrazovka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Organika</vt:lpstr>
      <vt:lpstr>Mitarbeitermotivation, Personalbeurteilung und Entlohnung</vt:lpstr>
      <vt:lpstr>Mitarbeitermotivation</vt:lpstr>
      <vt:lpstr>Maslow‘sche Bedürfnispyramide</vt:lpstr>
      <vt:lpstr>Mitarbeitermotivation</vt:lpstr>
      <vt:lpstr>Humanisierung des Arbeitsplatz </vt:lpstr>
      <vt:lpstr>Personalbeurteilung</vt:lpstr>
      <vt:lpstr>Wer kann Personalbeurteilung durchführen? </vt:lpstr>
      <vt:lpstr>Beurteilungskriterien</vt:lpstr>
      <vt:lpstr>Beurteilungsfehler</vt:lpstr>
      <vt:lpstr>Entlohnung </vt:lpstr>
      <vt:lpstr>Formen der Entlohnung</vt:lpstr>
      <vt:lpstr>Folgende Zusatzleistungen zu Entlohnugsformen</vt:lpstr>
      <vt:lpstr>Erfolgs- und Kapitalbeteiligung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Mitarbeitermotivation, Personalbeurteilung und Entlohnung</dc:title>
  <dc:creator>Martina Madejová</dc:creator>
  <cp:lastModifiedBy>Lahodny Martin</cp:lastModifiedBy>
  <cp:revision>3</cp:revision>
  <dcterms:created xsi:type="dcterms:W3CDTF">2021-12-12T09:32:19Z</dcterms:created>
  <dcterms:modified xsi:type="dcterms:W3CDTF">2022-05-08T10:39:06Z</dcterms:modified>
</cp:coreProperties>
</file>